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87" y="-68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16C8E-2DB9-403F-B404-B6C43C5362E1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9C17E-47FE-4558-BF87-B95B156F5A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34AC6-9868-401F-8FB6-821490252CE9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4E04D-8CFC-4DA7-A360-FA812AA911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C110B43-6B73-4305-AFEC-7BD56530B71A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ag.state.nv.us/publications/manuals/omlmanual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my.Brooks@unlv.edu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amy.brooks@unlv.edu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8305800" cy="762000"/>
          </a:xfrm>
        </p:spPr>
        <p:txBody>
          <a:bodyPr/>
          <a:lstStyle/>
          <a:p>
            <a:r>
              <a:rPr lang="en-US" dirty="0" smtClean="0"/>
              <a:t>Open Meeting Law</a:t>
            </a:r>
            <a:endParaRPr lang="en-US" dirty="0"/>
          </a:p>
        </p:txBody>
      </p:sp>
      <p:pic>
        <p:nvPicPr>
          <p:cNvPr id="4" name="Picture 3" descr="AlumniLogo186-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1676400"/>
            <a:ext cx="1524000" cy="1524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20873" y="4648200"/>
            <a:ext cx="370005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/>
              <a:t>UNLV Alumni Association </a:t>
            </a:r>
          </a:p>
          <a:p>
            <a:pPr algn="ctr"/>
            <a:r>
              <a:rPr lang="en-US" sz="2000" dirty="0" smtClean="0"/>
              <a:t>Leadership Development Day</a:t>
            </a:r>
          </a:p>
          <a:p>
            <a:pPr algn="ctr"/>
            <a:r>
              <a:rPr lang="en-US" sz="2000" dirty="0" smtClean="0"/>
              <a:t>March 5, 2011 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Must We Do To Comply? </a:t>
            </a:r>
            <a:r>
              <a:rPr lang="en-US" sz="2400" dirty="0" smtClean="0"/>
              <a:t>cont.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Emergency Meetings &amp; Agenda Items</a:t>
            </a:r>
          </a:p>
          <a:p>
            <a:pPr lvl="1"/>
            <a:r>
              <a:rPr lang="en-US" sz="2400" dirty="0" smtClean="0"/>
              <a:t>Document unforeseen circumstances </a:t>
            </a:r>
          </a:p>
          <a:p>
            <a:pPr lvl="1"/>
            <a:r>
              <a:rPr lang="en-US" sz="2400" dirty="0" smtClean="0"/>
              <a:t>Document why immediate action required</a:t>
            </a:r>
          </a:p>
          <a:p>
            <a:pPr lvl="1"/>
            <a:r>
              <a:rPr lang="en-US" sz="2400" dirty="0" smtClean="0"/>
              <a:t>Attempt to provide public notice of agenda and meeting details</a:t>
            </a:r>
          </a:p>
          <a:p>
            <a:pPr lvl="1"/>
            <a:r>
              <a:rPr lang="en-US" sz="2400" dirty="0" smtClean="0"/>
              <a:t>Comply with all other requirements of </a:t>
            </a:r>
            <a:r>
              <a:rPr lang="en-US" sz="2400" dirty="0" err="1" smtClean="0"/>
              <a:t>OML</a:t>
            </a:r>
            <a:r>
              <a:rPr lang="en-US" sz="2400" dirty="0" smtClean="0"/>
              <a:t> during meeting</a:t>
            </a:r>
          </a:p>
          <a:p>
            <a:pPr lvl="1"/>
            <a:r>
              <a:rPr lang="en-US" sz="2400" dirty="0" smtClean="0"/>
              <a:t>Emergency action items may be addressed during a regular meeting if the above qualifications have been meet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Consequences of Not Comply?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Actions taken in violation of </a:t>
            </a:r>
            <a:r>
              <a:rPr lang="en-US" dirty="0" err="1" smtClean="0"/>
              <a:t>OML</a:t>
            </a:r>
            <a:r>
              <a:rPr lang="en-US" dirty="0" smtClean="0"/>
              <a:t> can be declared null and void</a:t>
            </a:r>
          </a:p>
          <a:p>
            <a:r>
              <a:rPr lang="en-US" dirty="0" smtClean="0"/>
              <a:t>Any person denied a right under </a:t>
            </a:r>
            <a:r>
              <a:rPr lang="en-US" dirty="0" err="1" smtClean="0"/>
              <a:t>OML</a:t>
            </a:r>
            <a:r>
              <a:rPr lang="en-US" dirty="0" smtClean="0"/>
              <a:t> may file civil suit</a:t>
            </a:r>
          </a:p>
          <a:p>
            <a:r>
              <a:rPr lang="en-US" dirty="0" smtClean="0"/>
              <a:t>Attorney General may file suit</a:t>
            </a:r>
          </a:p>
          <a:p>
            <a:r>
              <a:rPr lang="en-US" dirty="0" smtClean="0"/>
              <a:t>Offenders may be removed from office</a:t>
            </a:r>
          </a:p>
          <a:p>
            <a:r>
              <a:rPr lang="en-US" dirty="0" smtClean="0"/>
              <a:t>Chronic and willful non-compliance may result in the loss of tax-funded resources for </a:t>
            </a:r>
            <a:r>
              <a:rPr lang="en-US" dirty="0" err="1" smtClean="0"/>
              <a:t>UNLVAA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Accountable for Compliance?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public body which is covered by </a:t>
            </a:r>
            <a:r>
              <a:rPr lang="en-US" dirty="0" err="1" smtClean="0"/>
              <a:t>OML</a:t>
            </a:r>
            <a:r>
              <a:rPr lang="en-US" dirty="0" smtClean="0"/>
              <a:t> must ensure </a:t>
            </a:r>
            <a:r>
              <a:rPr lang="en-US" dirty="0" smtClean="0"/>
              <a:t>its </a:t>
            </a:r>
            <a:r>
              <a:rPr lang="en-US" dirty="0" smtClean="0"/>
              <a:t>own compliance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UNLVAA</a:t>
            </a:r>
            <a:endParaRPr lang="en-US" dirty="0" smtClean="0"/>
          </a:p>
          <a:p>
            <a:pPr lvl="1"/>
            <a:r>
              <a:rPr lang="en-US" sz="2400" dirty="0" smtClean="0"/>
              <a:t>Board of Directors</a:t>
            </a:r>
          </a:p>
          <a:p>
            <a:pPr lvl="1"/>
            <a:r>
              <a:rPr lang="en-US" sz="2400" dirty="0" smtClean="0"/>
              <a:t>Executive &amp; Finance Committees</a:t>
            </a:r>
          </a:p>
          <a:p>
            <a:pPr lvl="1"/>
            <a:r>
              <a:rPr lang="en-US" sz="2400" dirty="0" smtClean="0"/>
              <a:t>Chapter Board of Directors</a:t>
            </a:r>
          </a:p>
          <a:p>
            <a:pPr lvl="1"/>
            <a:r>
              <a:rPr lang="en-US" sz="2400" dirty="0" err="1" smtClean="0"/>
              <a:t>UNLVAA</a:t>
            </a:r>
            <a:r>
              <a:rPr lang="en-US" sz="2400" dirty="0" smtClean="0"/>
              <a:t> Corporate Secretary oversees compliance and will report progress to the board 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2135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OML</a:t>
            </a:r>
            <a:r>
              <a:rPr lang="en-US" dirty="0" smtClean="0"/>
              <a:t> Manual</a:t>
            </a:r>
          </a:p>
          <a:p>
            <a:pPr lvl="1"/>
            <a:r>
              <a:rPr lang="en-US" u="sng" dirty="0" smtClean="0">
                <a:hlinkClick r:id="rId3"/>
              </a:rPr>
              <a:t>http://ag.state.nv.us/publications/manuals/omlmanual.pdf</a:t>
            </a:r>
            <a:endParaRPr lang="en-US" u="sng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Amy Brooks</a:t>
            </a:r>
          </a:p>
          <a:p>
            <a:pPr lvl="1"/>
            <a:r>
              <a:rPr lang="en-US" dirty="0" smtClean="0">
                <a:hlinkClick r:id="rId4"/>
              </a:rPr>
              <a:t>Amy.Brooks@unlv.edu</a:t>
            </a:r>
            <a:endParaRPr lang="en-US" dirty="0" smtClean="0"/>
          </a:p>
          <a:p>
            <a:pPr lvl="1"/>
            <a:r>
              <a:rPr lang="en-US" dirty="0" smtClean="0"/>
              <a:t>702-895-5587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Chapter Liaison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Agenda Template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UNLVAA</a:t>
            </a:r>
            <a:r>
              <a:rPr lang="en-US" dirty="0" smtClean="0"/>
              <a:t> website for agenda postings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Download agenda template &amp; </a:t>
            </a:r>
            <a:r>
              <a:rPr lang="en-US" dirty="0" smtClean="0"/>
              <a:t>modify</a:t>
            </a:r>
          </a:p>
          <a:p>
            <a:r>
              <a:rPr lang="en-US" dirty="0" smtClean="0"/>
              <a:t>Download </a:t>
            </a:r>
            <a:r>
              <a:rPr lang="en-US" dirty="0" err="1" smtClean="0"/>
              <a:t>OML</a:t>
            </a:r>
            <a:r>
              <a:rPr lang="en-US" dirty="0" smtClean="0"/>
              <a:t> manual </a:t>
            </a:r>
            <a:endParaRPr lang="en-US" dirty="0" smtClean="0"/>
          </a:p>
          <a:p>
            <a:r>
              <a:rPr lang="en-US" dirty="0" smtClean="0"/>
              <a:t>Determine three other public locations to send agenda postings (dean’s office, college departments)</a:t>
            </a:r>
          </a:p>
          <a:p>
            <a:r>
              <a:rPr lang="en-US" dirty="0" smtClean="0"/>
              <a:t>Send to </a:t>
            </a:r>
            <a:r>
              <a:rPr lang="en-US" dirty="0" smtClean="0">
                <a:hlinkClick r:id="rId3"/>
              </a:rPr>
              <a:t>amy.brooks@unlv.edu</a:t>
            </a:r>
            <a:r>
              <a:rPr lang="en-US" dirty="0" smtClean="0"/>
              <a:t> to be posted</a:t>
            </a:r>
          </a:p>
          <a:p>
            <a:pPr lvl="1"/>
            <a:r>
              <a:rPr lang="en-US" dirty="0" err="1" smtClean="0"/>
              <a:t>UNLVAA</a:t>
            </a:r>
            <a:r>
              <a:rPr lang="en-US" dirty="0" smtClean="0"/>
              <a:t> bulletin board</a:t>
            </a:r>
          </a:p>
          <a:p>
            <a:pPr lvl="1"/>
            <a:r>
              <a:rPr lang="en-US" dirty="0" err="1" smtClean="0"/>
              <a:t>UNVLVAA</a:t>
            </a:r>
            <a:r>
              <a:rPr lang="en-US" dirty="0" smtClean="0"/>
              <a:t> website</a:t>
            </a:r>
          </a:p>
          <a:p>
            <a:r>
              <a:rPr lang="en-US" dirty="0" smtClean="0"/>
              <a:t>Send agenda to three other locations to be posted</a:t>
            </a:r>
          </a:p>
          <a:p>
            <a:r>
              <a:rPr lang="en-US" dirty="0" smtClean="0"/>
              <a:t>Record the meeting</a:t>
            </a:r>
          </a:p>
          <a:p>
            <a:r>
              <a:rPr lang="en-US" dirty="0" smtClean="0"/>
              <a:t>Prepare </a:t>
            </a:r>
            <a:r>
              <a:rPr lang="en-US" dirty="0" smtClean="0"/>
              <a:t>minutes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for </a:t>
            </a:r>
            <a:r>
              <a:rPr lang="en-US" dirty="0" err="1" smtClean="0"/>
              <a:t>UNLVAA</a:t>
            </a:r>
            <a:r>
              <a:rPr lang="en-US" dirty="0" smtClean="0"/>
              <a:t> Compliance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February 16 2011 – </a:t>
            </a:r>
            <a:r>
              <a:rPr lang="en-US" dirty="0" err="1" smtClean="0"/>
              <a:t>UNLVAA</a:t>
            </a:r>
            <a:r>
              <a:rPr lang="en-US" dirty="0" smtClean="0"/>
              <a:t> board </a:t>
            </a:r>
            <a:r>
              <a:rPr lang="en-US" dirty="0" smtClean="0"/>
              <a:t>begins training and efforts to insure compliance </a:t>
            </a:r>
            <a:r>
              <a:rPr lang="en-US" dirty="0" smtClean="0"/>
              <a:t>with </a:t>
            </a:r>
            <a:r>
              <a:rPr lang="en-US" dirty="0" err="1" smtClean="0"/>
              <a:t>OML</a:t>
            </a:r>
            <a:endParaRPr lang="en-US" dirty="0" smtClean="0"/>
          </a:p>
          <a:p>
            <a:r>
              <a:rPr lang="en-US" dirty="0" smtClean="0"/>
              <a:t>March 2011 – Chapter boards review </a:t>
            </a:r>
            <a:r>
              <a:rPr lang="en-US" dirty="0" err="1" smtClean="0"/>
              <a:t>OML</a:t>
            </a:r>
            <a:r>
              <a:rPr lang="en-US" dirty="0" smtClean="0"/>
              <a:t> requirements</a:t>
            </a:r>
          </a:p>
          <a:p>
            <a:r>
              <a:rPr lang="en-US" dirty="0" smtClean="0"/>
              <a:t>April – June 2011 – Chapter boards prepare to comply with </a:t>
            </a:r>
            <a:r>
              <a:rPr lang="en-US" dirty="0" err="1" smtClean="0"/>
              <a:t>OML</a:t>
            </a:r>
            <a:r>
              <a:rPr lang="en-US" dirty="0" smtClean="0"/>
              <a:t> requirements</a:t>
            </a:r>
          </a:p>
          <a:p>
            <a:r>
              <a:rPr lang="en-US" dirty="0" smtClean="0"/>
              <a:t>February </a:t>
            </a:r>
            <a:r>
              <a:rPr lang="en-US" dirty="0" smtClean="0"/>
              <a:t>2012 – </a:t>
            </a:r>
            <a:r>
              <a:rPr lang="en-US" dirty="0" err="1" smtClean="0"/>
              <a:t>UNLVAA</a:t>
            </a:r>
            <a:r>
              <a:rPr lang="en-US" dirty="0" smtClean="0"/>
              <a:t> Corporate Secretary reports status of </a:t>
            </a:r>
            <a:r>
              <a:rPr lang="en-US" dirty="0" err="1" smtClean="0"/>
              <a:t>OML</a:t>
            </a:r>
            <a:r>
              <a:rPr lang="en-US" dirty="0" smtClean="0"/>
              <a:t> compliance to board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Nevada </a:t>
            </a:r>
            <a:r>
              <a:rPr lang="en-US" dirty="0" err="1" smtClean="0"/>
              <a:t>OML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Enacted in 1960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NRS</a:t>
            </a:r>
            <a:r>
              <a:rPr lang="en-US" dirty="0" smtClean="0"/>
              <a:t> Chapter 241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ensure actions and deliberations of public bodies conducted openly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Transparency in decision-making impacting expense of tax revenue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</a:t>
            </a:r>
            <a:r>
              <a:rPr lang="en-US" dirty="0" err="1" smtClean="0"/>
              <a:t>OML</a:t>
            </a:r>
            <a:r>
              <a:rPr lang="en-US" dirty="0" smtClean="0"/>
              <a:t> Apply?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21352"/>
          </a:xfrm>
        </p:spPr>
        <p:txBody>
          <a:bodyPr>
            <a:normAutofit/>
          </a:bodyPr>
          <a:lstStyle/>
          <a:p>
            <a:r>
              <a:rPr lang="en-US" dirty="0" smtClean="0"/>
              <a:t>To any </a:t>
            </a:r>
            <a:r>
              <a:rPr lang="en-US" dirty="0" smtClean="0"/>
              <a:t>“public body”</a:t>
            </a:r>
            <a:endParaRPr lang="en-US" dirty="0" smtClean="0"/>
          </a:p>
          <a:p>
            <a:pPr lvl="1"/>
            <a:r>
              <a:rPr lang="en-US" sz="2400" dirty="0" smtClean="0"/>
              <a:t>Which expends tax revenue</a:t>
            </a:r>
          </a:p>
          <a:p>
            <a:pPr lvl="1"/>
            <a:r>
              <a:rPr lang="en-US" sz="2400" dirty="0" smtClean="0"/>
              <a:t>Or is supported (in whole or in part) by tax revenue</a:t>
            </a:r>
          </a:p>
          <a:p>
            <a:pPr lvl="1"/>
            <a:r>
              <a:rPr lang="en-US" sz="2400" dirty="0" smtClean="0"/>
              <a:t>Or advises any entity which expends tax revenue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</a:t>
            </a:r>
            <a:r>
              <a:rPr lang="en-US" dirty="0" err="1" smtClean="0"/>
              <a:t>OML</a:t>
            </a:r>
            <a:r>
              <a:rPr lang="en-US" dirty="0" smtClean="0"/>
              <a:t> Apply to </a:t>
            </a:r>
            <a:r>
              <a:rPr lang="en-US" dirty="0" err="1" smtClean="0"/>
              <a:t>UNLVAA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21352"/>
          </a:xfrm>
        </p:spPr>
        <p:txBody>
          <a:bodyPr>
            <a:normAutofit/>
          </a:bodyPr>
          <a:lstStyle/>
          <a:p>
            <a:r>
              <a:rPr lang="en-US" dirty="0" err="1" smtClean="0"/>
              <a:t>UNLVAA</a:t>
            </a:r>
            <a:r>
              <a:rPr lang="en-US" dirty="0" smtClean="0"/>
              <a:t> is an Affiliated Foundation of UNLV/NSHE</a:t>
            </a:r>
          </a:p>
          <a:p>
            <a:r>
              <a:rPr lang="en-US" dirty="0" smtClean="0"/>
              <a:t>Comply with Audit Requirements</a:t>
            </a:r>
          </a:p>
          <a:p>
            <a:r>
              <a:rPr lang="en-US" dirty="0" smtClean="0"/>
              <a:t>Tax dollars fund salaries and benefits of staff, maintain and operate the facilities</a:t>
            </a:r>
          </a:p>
          <a:p>
            <a:r>
              <a:rPr lang="en-US" dirty="0" smtClean="0"/>
              <a:t>The decisions made by the association can impact use of tax dollars at UNLV</a:t>
            </a:r>
          </a:p>
          <a:p>
            <a:r>
              <a:rPr lang="en-US" dirty="0" smtClean="0"/>
              <a:t>NSHE Code requires Affiliated Foundations to comply with </a:t>
            </a:r>
            <a:r>
              <a:rPr lang="en-US" dirty="0" err="1" smtClean="0"/>
              <a:t>OML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Affiliation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Volunteers and activities of are covered under tort protections, NSHE insurance policies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Access to UNLV staff and services: General Counsel, Office of the President, Risk Management, UNLV Foundation, University Advancement, Marketing &amp; PR, etc.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Partnership with UNLV &amp; NSHE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</a:t>
            </a:r>
            <a:r>
              <a:rPr lang="en-US" dirty="0" err="1" smtClean="0"/>
              <a:t>OML</a:t>
            </a:r>
            <a:r>
              <a:rPr lang="en-US" dirty="0" smtClean="0"/>
              <a:t> Apply to </a:t>
            </a:r>
            <a:r>
              <a:rPr lang="en-US" dirty="0" err="1" smtClean="0"/>
              <a:t>UNLVAA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Meetings of the following:</a:t>
            </a:r>
          </a:p>
          <a:p>
            <a:pPr lvl="1"/>
            <a:r>
              <a:rPr lang="en-US" sz="2400" dirty="0" smtClean="0"/>
              <a:t>Board of Directors</a:t>
            </a:r>
          </a:p>
          <a:p>
            <a:pPr lvl="1"/>
            <a:r>
              <a:rPr lang="en-US" sz="2400" dirty="0" smtClean="0"/>
              <a:t>Executive &amp; Finance Committees</a:t>
            </a:r>
          </a:p>
          <a:p>
            <a:pPr lvl="1"/>
            <a:r>
              <a:rPr lang="en-US" sz="2400" dirty="0" smtClean="0"/>
              <a:t>Chapter Board of Directors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Sub-</a:t>
            </a:r>
            <a:r>
              <a:rPr lang="en-US" dirty="0" smtClean="0"/>
              <a:t>committees must </a:t>
            </a:r>
            <a:r>
              <a:rPr lang="en-US" dirty="0" smtClean="0"/>
              <a:t>comply with </a:t>
            </a:r>
            <a:r>
              <a:rPr lang="en-US" dirty="0" err="1" smtClean="0"/>
              <a:t>OML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Must We Do To Comply?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21352"/>
          </a:xfrm>
        </p:spPr>
        <p:txBody>
          <a:bodyPr>
            <a:normAutofit/>
          </a:bodyPr>
          <a:lstStyle/>
          <a:p>
            <a:r>
              <a:rPr lang="en-US" dirty="0" smtClean="0"/>
              <a:t>Agenda</a:t>
            </a:r>
          </a:p>
          <a:p>
            <a:pPr lvl="1"/>
            <a:r>
              <a:rPr lang="en-US" sz="2400" u="sng" dirty="0" smtClean="0"/>
              <a:t>Clearly</a:t>
            </a:r>
            <a:r>
              <a:rPr lang="en-US" sz="2400" dirty="0" smtClean="0"/>
              <a:t> and </a:t>
            </a:r>
            <a:r>
              <a:rPr lang="en-US" sz="2400" u="sng" dirty="0" smtClean="0"/>
              <a:t>accurately</a:t>
            </a:r>
            <a:r>
              <a:rPr lang="en-US" sz="2400" dirty="0" smtClean="0"/>
              <a:t> listed topics on the agenda</a:t>
            </a:r>
          </a:p>
          <a:p>
            <a:pPr lvl="1"/>
            <a:r>
              <a:rPr lang="en-US" sz="2400" dirty="0" smtClean="0"/>
              <a:t>Note items for action on agenda</a:t>
            </a:r>
          </a:p>
          <a:p>
            <a:pPr lvl="1"/>
            <a:r>
              <a:rPr lang="en-US" sz="2400" dirty="0" smtClean="0"/>
              <a:t>If a person’s character, alleged misconduct or professional competence is to be considered at the meeting, provide 5 working days notice (applies to elections of officers)</a:t>
            </a:r>
          </a:p>
          <a:p>
            <a:pPr lvl="1"/>
            <a:r>
              <a:rPr lang="en-US" sz="2400" dirty="0" smtClean="0"/>
              <a:t>Designate a period for public comment </a:t>
            </a:r>
          </a:p>
          <a:p>
            <a:pPr lvl="1"/>
            <a:r>
              <a:rPr lang="en-US" sz="2400" dirty="0" smtClean="0"/>
              <a:t>Post agenda no later than 9 a.m. of the 3 working day before the meeting (don’t count day of meeting)</a:t>
            </a:r>
          </a:p>
          <a:p>
            <a:pPr lvl="1"/>
            <a:r>
              <a:rPr lang="en-US" sz="2400" dirty="0" smtClean="0"/>
              <a:t>Mail agenda at no charge to public who request it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Must We Do To Comply? </a:t>
            </a:r>
            <a:r>
              <a:rPr lang="en-US" sz="2400" dirty="0" smtClean="0"/>
              <a:t>cont.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the Meeting</a:t>
            </a:r>
          </a:p>
          <a:p>
            <a:pPr lvl="1"/>
            <a:r>
              <a:rPr lang="en-US" sz="2400" dirty="0" smtClean="0"/>
              <a:t>Open to the public and accessible to those with disabilities</a:t>
            </a:r>
          </a:p>
          <a:p>
            <a:pPr lvl="1"/>
            <a:r>
              <a:rPr lang="en-US" sz="2400" dirty="0" smtClean="0"/>
              <a:t>Record meeting with audio device and make available upon request 30 days after the meeting (recordings must be kept for 1 year)</a:t>
            </a:r>
          </a:p>
          <a:p>
            <a:pPr lvl="1"/>
            <a:r>
              <a:rPr lang="en-US" sz="2400" dirty="0" smtClean="0"/>
              <a:t>If by telephone, all participants must be able to hear, respond, and be heard</a:t>
            </a:r>
          </a:p>
          <a:p>
            <a:pPr lvl="1"/>
            <a:r>
              <a:rPr lang="en-US" sz="2400" dirty="0" smtClean="0"/>
              <a:t>Agenda and supporting materials are made available</a:t>
            </a:r>
          </a:p>
          <a:p>
            <a:pPr lvl="1"/>
            <a:r>
              <a:rPr lang="en-US" sz="2400" dirty="0" smtClean="0"/>
              <a:t>Discussions and actions are limited to items on the agenda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Must We Do To Comply? </a:t>
            </a:r>
            <a:r>
              <a:rPr lang="en-US" sz="2400" dirty="0" smtClean="0"/>
              <a:t>cont.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21352"/>
          </a:xfrm>
        </p:spPr>
        <p:txBody>
          <a:bodyPr>
            <a:normAutofit/>
          </a:bodyPr>
          <a:lstStyle/>
          <a:p>
            <a:pPr marL="0"/>
            <a:r>
              <a:rPr lang="en-US" dirty="0" smtClean="0"/>
              <a:t>Required Elements of the Minutes</a:t>
            </a:r>
          </a:p>
          <a:p>
            <a:pPr lvl="1"/>
            <a:r>
              <a:rPr lang="en-US" sz="2400" dirty="0" smtClean="0"/>
              <a:t>Date, time, and place of the meeting</a:t>
            </a:r>
          </a:p>
          <a:p>
            <a:pPr lvl="1"/>
            <a:r>
              <a:rPr lang="en-US" sz="2400" dirty="0" smtClean="0"/>
              <a:t>Names of the members of the public body who were present and who were absent</a:t>
            </a:r>
          </a:p>
          <a:p>
            <a:pPr lvl="1"/>
            <a:r>
              <a:rPr lang="en-US" sz="2400" dirty="0" smtClean="0"/>
              <a:t>Substance of all matters proposed, discussed, or decided</a:t>
            </a:r>
          </a:p>
          <a:p>
            <a:pPr lvl="1"/>
            <a:r>
              <a:rPr lang="en-US" sz="2400" dirty="0" smtClean="0"/>
              <a:t>If requested, a record of each member’s vote on any matter</a:t>
            </a:r>
          </a:p>
          <a:p>
            <a:pPr lvl="1"/>
            <a:r>
              <a:rPr lang="en-US" sz="2400" dirty="0" smtClean="0"/>
              <a:t>If requested, a record of remarks made by any member of the general public who addresses the body</a:t>
            </a:r>
          </a:p>
          <a:p>
            <a:pPr lvl="1"/>
            <a:r>
              <a:rPr lang="en-US" sz="2400" dirty="0" smtClean="0"/>
              <a:t>Any other information that any member of the body requests be included</a:t>
            </a: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4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C00000"/>
      </a:accent1>
      <a:accent2>
        <a:srgbClr val="C00000"/>
      </a:accent2>
      <a:accent3>
        <a:srgbClr val="C00000"/>
      </a:accent3>
      <a:accent4>
        <a:srgbClr val="808080"/>
      </a:accent4>
      <a:accent5>
        <a:srgbClr val="C00000"/>
      </a:accent5>
      <a:accent6>
        <a:srgbClr val="C00000"/>
      </a:accent6>
      <a:hlink>
        <a:srgbClr val="C00000"/>
      </a:hlink>
      <a:folHlink>
        <a:srgbClr val="919191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127</TotalTime>
  <Words>767</Words>
  <Application>Microsoft Office PowerPoint</Application>
  <PresentationFormat>On-screen Show (4:3)</PresentationFormat>
  <Paragraphs>123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Civic</vt:lpstr>
      <vt:lpstr>Open Meeting Law</vt:lpstr>
      <vt:lpstr>What is Nevada OML?</vt:lpstr>
      <vt:lpstr>When Does OML Apply?</vt:lpstr>
      <vt:lpstr>Why Does OML Apply to UNLVAA</vt:lpstr>
      <vt:lpstr>Benefits of Affiliation</vt:lpstr>
      <vt:lpstr>When Does OML Apply to UNLVAA?</vt:lpstr>
      <vt:lpstr>What Must We Do To Comply?</vt:lpstr>
      <vt:lpstr>What Must We Do To Comply? cont. </vt:lpstr>
      <vt:lpstr>What Must We Do To Comply? cont. </vt:lpstr>
      <vt:lpstr>What Must We Do To Comply? cont. </vt:lpstr>
      <vt:lpstr>What Are Consequences of Not Comply? </vt:lpstr>
      <vt:lpstr>Who is Accountable for Compliance?</vt:lpstr>
      <vt:lpstr>Resources</vt:lpstr>
      <vt:lpstr>Action Steps</vt:lpstr>
      <vt:lpstr>Goal for UNLVAA Compliance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Amy Bouchard Brooks</dc:creator>
  <cp:lastModifiedBy>Amy Bouchard Brooks</cp:lastModifiedBy>
  <cp:revision>24</cp:revision>
  <dcterms:created xsi:type="dcterms:W3CDTF">2011-02-11T19:54:04Z</dcterms:created>
  <dcterms:modified xsi:type="dcterms:W3CDTF">2011-03-01T23:39:38Z</dcterms:modified>
</cp:coreProperties>
</file>